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0" r:id="rId3"/>
    <p:sldId id="291" r:id="rId4"/>
    <p:sldId id="257" r:id="rId5"/>
    <p:sldId id="258" r:id="rId6"/>
    <p:sldId id="267" r:id="rId7"/>
    <p:sldId id="259" r:id="rId8"/>
    <p:sldId id="268" r:id="rId9"/>
    <p:sldId id="260" r:id="rId10"/>
    <p:sldId id="269" r:id="rId11"/>
    <p:sldId id="270" r:id="rId12"/>
    <p:sldId id="274" r:id="rId13"/>
    <p:sldId id="275" r:id="rId14"/>
    <p:sldId id="292" r:id="rId15"/>
    <p:sldId id="294" r:id="rId16"/>
    <p:sldId id="272" r:id="rId17"/>
    <p:sldId id="295" r:id="rId18"/>
    <p:sldId id="296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5" r:id="rId27"/>
    <p:sldId id="285" r:id="rId28"/>
    <p:sldId id="264" r:id="rId29"/>
    <p:sldId id="276" r:id="rId30"/>
    <p:sldId id="286" r:id="rId31"/>
    <p:sldId id="288" r:id="rId32"/>
    <p:sldId id="280" r:id="rId33"/>
    <p:sldId id="306" r:id="rId34"/>
    <p:sldId id="307" r:id="rId35"/>
    <p:sldId id="265" r:id="rId36"/>
    <p:sldId id="282" r:id="rId37"/>
    <p:sldId id="308" r:id="rId38"/>
    <p:sldId id="309" r:id="rId39"/>
    <p:sldId id="28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8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3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2" y="4394042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9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2" y="5936191"/>
            <a:ext cx="402166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2750337"/>
            <a:ext cx="1370293" cy="1356442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55" y="465364"/>
            <a:ext cx="5506013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" y="4572002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4" y="4711617"/>
            <a:ext cx="6894770" cy="544482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40" y="609600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2" y="5256100"/>
            <a:ext cx="6894772" cy="54781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9" y="4711312"/>
            <a:ext cx="1149836" cy="1090789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2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" y="4572002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609597"/>
            <a:ext cx="6896534" cy="3592750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4710340"/>
            <a:ext cx="6889151" cy="1101764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9" y="4711618"/>
            <a:ext cx="1149836" cy="1090789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2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" y="4572002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2" y="616985"/>
            <a:ext cx="6425147" cy="3036061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9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9" y="4709928"/>
            <a:ext cx="1149836" cy="1090789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bg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5"/>
            <a:ext cx="457200" cy="5847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bg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6536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" y="4572002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4710340"/>
            <a:ext cx="6896534" cy="58981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40" y="5300150"/>
            <a:ext cx="6896534" cy="51195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9" y="4709928"/>
            <a:ext cx="1149836" cy="1090789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3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40" y="753228"/>
            <a:ext cx="6896534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2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8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7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0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40" y="753228"/>
            <a:ext cx="6896534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2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2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2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9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8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23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40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32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6" y="2747180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2" y="609600"/>
            <a:ext cx="6576359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90"/>
            <a:ext cx="2057400" cy="365125"/>
          </a:xfrm>
        </p:spPr>
        <p:txBody>
          <a:bodyPr/>
          <a:lstStyle/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2" y="5936191"/>
            <a:ext cx="451895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5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4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2728434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4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9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91"/>
            <a:ext cx="483467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9" y="2869898"/>
            <a:ext cx="1149836" cy="1090789"/>
          </a:xfrm>
        </p:spPr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55" y="465364"/>
            <a:ext cx="5506013" cy="15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753228"/>
            <a:ext cx="688739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1" y="2336873"/>
            <a:ext cx="3357899" cy="3599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9" y="2336873"/>
            <a:ext cx="3359661" cy="3599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40" y="753232"/>
            <a:ext cx="6896534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6"/>
            <a:ext cx="3145080" cy="693135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9" y="3030011"/>
            <a:ext cx="3367045" cy="2906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11"/>
            <a:ext cx="3367044" cy="2906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6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70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40" y="753227"/>
            <a:ext cx="6896534" cy="108094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6"/>
            <a:ext cx="3913788" cy="359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5"/>
            <a:ext cx="2796240" cy="3599317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4" y="6082395"/>
            <a:ext cx="1995262" cy="5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2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609602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40" y="753228"/>
            <a:ext cx="6896534" cy="1080938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6"/>
            <a:ext cx="2798487" cy="3599315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35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40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3841C4C4-6084-4349-AD5E-C725E1432590}" type="datetimeFigureOut">
              <a:rPr lang="zh-CN" altLang="en-US" smtClean="0"/>
              <a:t>2016/6/14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1" y="5936191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30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149BD-87EF-4624-83F3-F4A76BE21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60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人物检测任务中的无监督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场景迁移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0242" y="4394043"/>
            <a:ext cx="6108101" cy="98526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学生： </a:t>
            </a:r>
            <a:r>
              <a:rPr lang="en-US" altLang="zh-CN" sz="2400" dirty="0" smtClean="0"/>
              <a:t>5120309708 </a:t>
            </a:r>
            <a:r>
              <a:rPr lang="zh-CN" altLang="en-US" sz="2400" dirty="0" smtClean="0"/>
              <a:t>刘荔行</a:t>
            </a:r>
            <a:endParaRPr lang="en-US" altLang="zh-CN" sz="2400" dirty="0" smtClean="0"/>
          </a:p>
          <a:p>
            <a:r>
              <a:rPr lang="zh-CN" altLang="en-US" sz="2400" dirty="0" smtClean="0"/>
              <a:t>指导老师：俞勇教授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5776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b="1" dirty="0"/>
              <a:t>+ </a:t>
            </a:r>
            <a:r>
              <a:rPr lang="zh-CN" altLang="en-US" dirty="0"/>
              <a:t>前馈神经网络的方法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" y="3059649"/>
            <a:ext cx="7779050" cy="34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b="1" dirty="0"/>
              <a:t>+ </a:t>
            </a:r>
            <a:r>
              <a:rPr lang="zh-CN" altLang="en-US" dirty="0"/>
              <a:t>递归神经网络的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09" y="2789755"/>
            <a:ext cx="7861783" cy="37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</a:rPr>
              <a:t>无监督场景迁移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9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" y="2336800"/>
            <a:ext cx="6430253" cy="3598863"/>
          </a:xfrm>
        </p:spPr>
      </p:pic>
    </p:spTree>
    <p:extLst>
      <p:ext uri="{BB962C8B-B14F-4D97-AF65-F5344CB8AC3E}">
        <p14:creationId xmlns:p14="http://schemas.microsoft.com/office/powerpoint/2010/main" val="36814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3" y="2336800"/>
            <a:ext cx="6427196" cy="3598863"/>
          </a:xfrm>
        </p:spPr>
      </p:pic>
    </p:spTree>
    <p:extLst>
      <p:ext uri="{BB962C8B-B14F-4D97-AF65-F5344CB8AC3E}">
        <p14:creationId xmlns:p14="http://schemas.microsoft.com/office/powerpoint/2010/main" val="38849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" y="2336800"/>
            <a:ext cx="6430253" cy="3598863"/>
          </a:xfrm>
        </p:spPr>
      </p:pic>
    </p:spTree>
    <p:extLst>
      <p:ext uri="{BB962C8B-B14F-4D97-AF65-F5344CB8AC3E}">
        <p14:creationId xmlns:p14="http://schemas.microsoft.com/office/powerpoint/2010/main" val="28868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将原模型当作</a:t>
            </a:r>
            <a:r>
              <a:rPr lang="en-US" altLang="zh-CN" dirty="0" smtClean="0"/>
              <a:t>M0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 0:N</a:t>
            </a:r>
          </a:p>
          <a:p>
            <a:pPr lvl="1"/>
            <a:r>
              <a:rPr lang="en-US" altLang="zh-CN" dirty="0" err="1" smtClean="0"/>
              <a:t>M</a:t>
            </a:r>
            <a:r>
              <a:rPr lang="en-US" altLang="zh-CN" sz="1100" dirty="0" err="1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自动标记目标场景的数据作为正样本得到</a:t>
            </a:r>
            <a:r>
              <a:rPr lang="en-US" altLang="zh-CN" dirty="0" err="1" smtClean="0"/>
              <a:t>G</a:t>
            </a:r>
            <a:r>
              <a:rPr lang="en-US" altLang="zh-CN" sz="1100" dirty="0" err="1"/>
              <a:t>i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</a:t>
            </a:r>
            <a:r>
              <a:rPr lang="en-US" altLang="zh-CN" sz="1100" dirty="0" err="1"/>
              <a:t>i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G</a:t>
            </a:r>
            <a:r>
              <a:rPr lang="en-US" altLang="zh-CN" sz="1100" dirty="0" err="1"/>
              <a:t>i</a:t>
            </a:r>
            <a:r>
              <a:rPr lang="en-US" altLang="zh-CN" dirty="0"/>
              <a:t>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原场景中随机采样的负样本；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err="1" smtClean="0"/>
              <a:t>G</a:t>
            </a:r>
            <a:r>
              <a:rPr lang="en-US" altLang="zh-CN" sz="1100" dirty="0" err="1" smtClean="0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作为训练数据来训练</a:t>
            </a:r>
            <a:r>
              <a:rPr lang="en-US" altLang="zh-CN" dirty="0" err="1" smtClean="0"/>
              <a:t>M</a:t>
            </a:r>
            <a:r>
              <a:rPr lang="en-US" altLang="zh-CN" sz="1100" dirty="0" err="1" smtClean="0"/>
              <a:t>i</a:t>
            </a:r>
            <a:r>
              <a:rPr lang="zh-CN" altLang="en-US" dirty="0" smtClean="0"/>
              <a:t>，得到</a:t>
            </a:r>
            <a:r>
              <a:rPr lang="en-US" altLang="zh-CN" dirty="0" smtClean="0"/>
              <a:t>M</a:t>
            </a:r>
            <a:r>
              <a:rPr lang="en-US" altLang="zh-CN" sz="1100" dirty="0" smtClean="0"/>
              <a:t>i+1</a:t>
            </a:r>
            <a:r>
              <a:rPr lang="zh-CN" altLang="en-US" sz="1100" dirty="0"/>
              <a:t> 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 smtClean="0"/>
              <a:t>End for</a:t>
            </a:r>
          </a:p>
          <a:p>
            <a:r>
              <a:rPr lang="en-US" altLang="zh-CN" dirty="0" smtClean="0"/>
              <a:t>M</a:t>
            </a:r>
            <a:r>
              <a:rPr lang="en-US" altLang="zh-CN" sz="1100" dirty="0"/>
              <a:t>N</a:t>
            </a:r>
            <a:r>
              <a:rPr lang="zh-CN" altLang="en-US" dirty="0" smtClean="0"/>
              <a:t>：最后的模型。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6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4" y="2323598"/>
            <a:ext cx="1223020" cy="6572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7" y="2434545"/>
            <a:ext cx="1223020" cy="657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8" y="2529280"/>
            <a:ext cx="1223020" cy="657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" y="2668433"/>
            <a:ext cx="1223020" cy="65724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07092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4099" y="338368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无标记的图片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55714" y="2279931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83" y="2425597"/>
            <a:ext cx="1797652" cy="7609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0699" y="32923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256723" y="278452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390575" y="2832699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08" y="2323598"/>
            <a:ext cx="1223020" cy="6572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81" y="2434545"/>
            <a:ext cx="1223020" cy="6572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92" y="2529280"/>
            <a:ext cx="1223020" cy="6572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70" y="2668433"/>
            <a:ext cx="1223020" cy="657246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289586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9649" y="3383683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自动标记的图片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41090" y="30917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07702" y="306512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84428" y="2755580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72043" y="2467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检测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14454" y="24885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检测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955714" y="2279931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3" y="2425597"/>
            <a:ext cx="1797652" cy="7609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0699" y="32923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 flipH="1">
            <a:off x="5393572" y="2801299"/>
            <a:ext cx="484677" cy="30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08" y="2323598"/>
            <a:ext cx="1223020" cy="6572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81" y="2434545"/>
            <a:ext cx="1223020" cy="6572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92" y="2529280"/>
            <a:ext cx="1223020" cy="6572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70" y="2668433"/>
            <a:ext cx="1223020" cy="657246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289586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9649" y="3383683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自动标记的图片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41090" y="30917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07702" y="306512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84428" y="2755580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14453" y="248857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训练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14" y="2323598"/>
            <a:ext cx="1223020" cy="6572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7" y="2434545"/>
            <a:ext cx="1223020" cy="657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8" y="2529280"/>
            <a:ext cx="1223020" cy="657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" y="2668433"/>
            <a:ext cx="1223020" cy="65724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07092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4099" y="338368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无标记的图片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55714" y="2279931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83" y="2425597"/>
            <a:ext cx="1797652" cy="7609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0699" y="32923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256723" y="278452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390575" y="2832699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08" y="2323598"/>
            <a:ext cx="1223020" cy="6572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81" y="2434545"/>
            <a:ext cx="1223020" cy="6572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92" y="2529280"/>
            <a:ext cx="1223020" cy="6572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70" y="2668433"/>
            <a:ext cx="1223020" cy="657246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289586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9649" y="3383683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自动标记的图片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41090" y="30917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07702" y="306512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84428" y="2755580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72043" y="2467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检测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14454" y="24885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检测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98993" y="302756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493490" y="32441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22261" y="2857903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研究背景和意义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2336873"/>
            <a:ext cx="8083377" cy="3599316"/>
          </a:xfrm>
        </p:spPr>
        <p:txBody>
          <a:bodyPr/>
          <a:lstStyle/>
          <a:p>
            <a:r>
              <a:rPr lang="zh-CN" altLang="en-US" dirty="0" smtClean="0"/>
              <a:t>无法对所有的新场景都进行标记。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5" y="3033589"/>
            <a:ext cx="2318694" cy="11987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1169" y="4232296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包含大量标记图片的场景</a:t>
            </a:r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8497" y="2927947"/>
            <a:ext cx="2545492" cy="16175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5" y="5138347"/>
            <a:ext cx="2318694" cy="11987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5176" y="6337054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没有任何标记图片的场景</a:t>
            </a:r>
            <a:r>
              <a:rPr lang="en-US" altLang="zh-CN" sz="1200" dirty="0" smtClean="0">
                <a:solidFill>
                  <a:schemeClr val="bg1"/>
                </a:solidFill>
              </a:rPr>
              <a:t>B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44377" y="5032705"/>
            <a:ext cx="2545492" cy="16175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70330" y="3033195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99" y="3178861"/>
            <a:ext cx="1797652" cy="7609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09179" y="4045590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针对</a:t>
            </a:r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的检测网络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714429" y="355288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70330" y="5170249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99" y="5315915"/>
            <a:ext cx="1797652" cy="76092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13187" y="6182644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针对</a:t>
            </a:r>
            <a:r>
              <a:rPr lang="en-US" altLang="zh-CN" sz="1200" dirty="0" smtClean="0">
                <a:solidFill>
                  <a:schemeClr val="bg1"/>
                </a:solidFill>
              </a:rPr>
              <a:t>B</a:t>
            </a:r>
            <a:r>
              <a:rPr lang="zh-CN" altLang="en-US" sz="1200" dirty="0" smtClean="0">
                <a:solidFill>
                  <a:schemeClr val="bg1"/>
                </a:solidFill>
              </a:rPr>
              <a:t>的检测网络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3714429" y="569662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34" y="5124199"/>
            <a:ext cx="2256912" cy="1212856"/>
          </a:xfrm>
          <a:prstGeom prst="rect">
            <a:avLst/>
          </a:prstGeom>
        </p:spPr>
      </p:pic>
      <p:sp>
        <p:nvSpPr>
          <p:cNvPr id="19" name="动作按钮: 帮助 18">
            <a:hlinkClick r:id="" action="ppaction://noaction" highlightClick="1"/>
          </p:cNvPr>
          <p:cNvSpPr/>
          <p:nvPr/>
        </p:nvSpPr>
        <p:spPr>
          <a:xfrm>
            <a:off x="3731973" y="5534448"/>
            <a:ext cx="445679" cy="607398"/>
          </a:xfrm>
          <a:prstGeom prst="actionButtonHelp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3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955714" y="2279931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83" y="2425597"/>
            <a:ext cx="1797652" cy="7609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0699" y="329232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 flipH="1">
            <a:off x="5393572" y="2801299"/>
            <a:ext cx="484677" cy="309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08" y="2323598"/>
            <a:ext cx="1223020" cy="6572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81" y="2434545"/>
            <a:ext cx="1223020" cy="6572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92" y="2529280"/>
            <a:ext cx="1223020" cy="6572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470" y="2668433"/>
            <a:ext cx="1223020" cy="657246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289586" y="2166551"/>
            <a:ext cx="1853513" cy="1532238"/>
          </a:xfrm>
          <a:prstGeom prst="round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9649" y="3383683"/>
            <a:ext cx="1261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自动标记的图片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41090" y="30917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07702" y="3065125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84428" y="2755580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14453" y="248857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训练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98993" y="302756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493490" y="3244191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222261" y="2857903"/>
            <a:ext cx="45719" cy="4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1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target stream</a:t>
            </a:r>
            <a:r>
              <a:rPr lang="zh-CN" altLang="en-US" dirty="0" smtClean="0"/>
              <a:t>的迭代算法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自动标记的数据：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缺少负例。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存在数据噪声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27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3" y="2336800"/>
            <a:ext cx="6347697" cy="3598863"/>
          </a:xfrm>
        </p:spPr>
      </p:pic>
    </p:spTree>
    <p:extLst>
      <p:ext uri="{BB962C8B-B14F-4D97-AF65-F5344CB8AC3E}">
        <p14:creationId xmlns:p14="http://schemas.microsoft.com/office/powerpoint/2010/main" val="6431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对于神经网络中特征向量层的数据分布的观察：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数据分布应该是相对稳定的。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74" y="3532359"/>
            <a:ext cx="6427316" cy="3022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74" y="3532359"/>
            <a:ext cx="6427316" cy="30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对于神经网络中特征向量层的数据分布的观察：</a:t>
            </a:r>
            <a:endParaRPr lang="en-US" altLang="zh-CN" dirty="0" smtClean="0"/>
          </a:p>
          <a:p>
            <a:pPr lvl="1"/>
            <a:r>
              <a:rPr lang="zh-CN" altLang="en-US" dirty="0"/>
              <a:t>数据分布应该是相对稳定的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数据噪声容易引起分布的变化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74" y="3532359"/>
            <a:ext cx="6427316" cy="30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将网络最后的全连通层拆分成元素点乘层和求和层</a:t>
            </a:r>
            <a:endParaRPr lang="en-US" altLang="zh-CN" dirty="0" smtClean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05" y="3027710"/>
            <a:ext cx="5249212" cy="341118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040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3" y="2336800"/>
            <a:ext cx="6347697" cy="3598863"/>
          </a:xfrm>
        </p:spPr>
      </p:pic>
    </p:spTree>
    <p:extLst>
      <p:ext uri="{BB962C8B-B14F-4D97-AF65-F5344CB8AC3E}">
        <p14:creationId xmlns:p14="http://schemas.microsoft.com/office/powerpoint/2010/main" val="353908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.3 </a:t>
            </a:r>
            <a:r>
              <a:rPr lang="zh-CN" altLang="en-US" dirty="0" smtClean="0"/>
              <a:t>无监督的正则化函数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元素点乘层上的无监督函数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95" y="2980731"/>
            <a:ext cx="6263692" cy="6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3.1 </a:t>
            </a:r>
            <a:r>
              <a:rPr lang="zh-CN" altLang="en-US" dirty="0" smtClean="0">
                <a:solidFill>
                  <a:srgbClr val="FF0000"/>
                </a:solidFill>
              </a:rPr>
              <a:t>监控场景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6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个待迁移场景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F1 = 2*precision*recall/(</a:t>
            </a:r>
            <a:r>
              <a:rPr lang="en-US" altLang="zh-CN" dirty="0" err="1" smtClean="0"/>
              <a:t>precision+recall</a:t>
            </a:r>
            <a:r>
              <a:rPr lang="en-US" altLang="zh-CN" dirty="0" smtClean="0"/>
              <a:t>)</a:t>
            </a:r>
            <a:r>
              <a:rPr lang="zh-CN" altLang="en-US" dirty="0" smtClean="0"/>
              <a:t>作为评估标准。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种对比方法：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</a:t>
            </a:r>
            <a:r>
              <a:rPr lang="en-US" altLang="zh-CN" dirty="0" smtClean="0"/>
              <a:t>0</a:t>
            </a:r>
            <a:r>
              <a:rPr lang="zh-CN" altLang="en-US" dirty="0"/>
              <a:t>：</a:t>
            </a:r>
            <a:r>
              <a:rPr lang="zh-CN" altLang="en-US" dirty="0" smtClean="0"/>
              <a:t>原</a:t>
            </a:r>
            <a:r>
              <a:rPr lang="zh-CN" altLang="en-US" dirty="0"/>
              <a:t>场景训练的原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：只</a:t>
            </a:r>
            <a:r>
              <a:rPr lang="zh-CN" altLang="en-US" dirty="0"/>
              <a:t>有待迁移场景自动标记的数据做训练，不加任何的无监督正则化函数。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	        </a:t>
            </a:r>
            <a:r>
              <a:rPr lang="zh-CN" altLang="en-US" dirty="0" smtClean="0"/>
              <a:t>只</a:t>
            </a:r>
            <a:r>
              <a:rPr lang="zh-CN" altLang="en-US" dirty="0"/>
              <a:t>有待迁移场景自动标记的数据做训练，无监督的</a:t>
            </a:r>
            <a:r>
              <a:rPr lang="en-US" altLang="zh-CN" dirty="0"/>
              <a:t>MMD </a:t>
            </a:r>
            <a:r>
              <a:rPr lang="zh-CN" altLang="en-US" dirty="0"/>
              <a:t>正则化函数加到最后一层全连通层转化的元素点乘层。</a:t>
            </a:r>
            <a:endParaRPr lang="en-US" altLang="zh-CN" dirty="0"/>
          </a:p>
          <a:p>
            <a:pPr lvl="1"/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              待迁移</a:t>
            </a:r>
            <a:r>
              <a:rPr lang="zh-CN" altLang="en-US" dirty="0"/>
              <a:t>场景自动标记的数据和来自原场景的标记数据做训练，无监督的</a:t>
            </a:r>
            <a:r>
              <a:rPr lang="en-US" altLang="zh-CN" dirty="0"/>
              <a:t>MMD </a:t>
            </a:r>
            <a:r>
              <a:rPr lang="zh-CN" altLang="en-US" dirty="0" smtClean="0"/>
              <a:t>正则</a:t>
            </a:r>
            <a:r>
              <a:rPr lang="zh-CN" altLang="en-US" dirty="0"/>
              <a:t>化函数加到最后一层特征向量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            方法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     待</a:t>
            </a:r>
            <a:r>
              <a:rPr lang="zh-CN" altLang="en-US" dirty="0"/>
              <a:t>迁移场景自动标记的数据和来自原场景的标记数据做训练，无监督的</a:t>
            </a:r>
            <a:r>
              <a:rPr lang="en-US" altLang="zh-CN" dirty="0"/>
              <a:t>MMD </a:t>
            </a:r>
            <a:r>
              <a:rPr lang="zh-CN" altLang="en-US" dirty="0" smtClean="0"/>
              <a:t>正则</a:t>
            </a:r>
            <a:r>
              <a:rPr lang="zh-CN" altLang="en-US" dirty="0"/>
              <a:t>化函数加到最后一层全连通层转化的元素点乘层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76" y="3331692"/>
            <a:ext cx="508969" cy="241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77" y="3604596"/>
            <a:ext cx="588756" cy="217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52" y="4075488"/>
            <a:ext cx="1156516" cy="2272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53" y="4555884"/>
            <a:ext cx="1278471" cy="192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51" y="5001269"/>
            <a:ext cx="1393803" cy="1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研究背景和意义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2336873"/>
            <a:ext cx="8083377" cy="3599316"/>
          </a:xfrm>
        </p:spPr>
        <p:txBody>
          <a:bodyPr/>
          <a:lstStyle/>
          <a:p>
            <a:r>
              <a:rPr lang="zh-CN" altLang="en-US" dirty="0" smtClean="0"/>
              <a:t>无法对所有的新场景都进行标记。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65" y="3033589"/>
            <a:ext cx="2318694" cy="11987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1169" y="4232296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包含大量标记图片的场景</a:t>
            </a:r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8497" y="2927947"/>
            <a:ext cx="2545492" cy="16175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45" y="5138347"/>
            <a:ext cx="2318694" cy="11987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5176" y="6337054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没有任何标记图片的场景</a:t>
            </a:r>
            <a:r>
              <a:rPr lang="en-US" altLang="zh-CN" sz="1200" dirty="0" smtClean="0">
                <a:solidFill>
                  <a:schemeClr val="bg1"/>
                </a:solidFill>
              </a:rPr>
              <a:t>B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44377" y="5032705"/>
            <a:ext cx="2545492" cy="16175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70330" y="3033195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99" y="3178861"/>
            <a:ext cx="1797652" cy="7609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09179" y="4045590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针对</a:t>
            </a:r>
            <a:r>
              <a:rPr lang="en-US" altLang="zh-CN" sz="1200" dirty="0" smtClean="0">
                <a:solidFill>
                  <a:schemeClr val="bg1"/>
                </a:solidFill>
              </a:rPr>
              <a:t>A</a:t>
            </a:r>
            <a:r>
              <a:rPr lang="zh-CN" altLang="en-US" sz="1200" dirty="0" smtClean="0">
                <a:solidFill>
                  <a:schemeClr val="bg1"/>
                </a:solidFill>
              </a:rPr>
              <a:t>的检测网络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714429" y="355288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70330" y="5170249"/>
            <a:ext cx="2050190" cy="133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99" y="5315915"/>
            <a:ext cx="1797652" cy="76092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13187" y="6182644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针对</a:t>
            </a:r>
            <a:r>
              <a:rPr lang="en-US" altLang="zh-CN" sz="1200" dirty="0" smtClean="0">
                <a:solidFill>
                  <a:schemeClr val="bg1"/>
                </a:solidFill>
              </a:rPr>
              <a:t>B</a:t>
            </a:r>
            <a:r>
              <a:rPr lang="zh-CN" altLang="en-US" sz="1200" dirty="0" smtClean="0">
                <a:solidFill>
                  <a:schemeClr val="bg1"/>
                </a:solidFill>
              </a:rPr>
              <a:t>的检测网络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3714429" y="5696625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34" y="5124199"/>
            <a:ext cx="2256912" cy="1212856"/>
          </a:xfrm>
          <a:prstGeom prst="rect">
            <a:avLst/>
          </a:prstGeom>
        </p:spPr>
      </p:pic>
      <p:sp>
        <p:nvSpPr>
          <p:cNvPr id="19" name="动作按钮: 帮助 18">
            <a:hlinkClick r:id="" action="ppaction://noaction" highlightClick="1"/>
          </p:cNvPr>
          <p:cNvSpPr/>
          <p:nvPr/>
        </p:nvSpPr>
        <p:spPr>
          <a:xfrm>
            <a:off x="3731973" y="5534448"/>
            <a:ext cx="445679" cy="607398"/>
          </a:xfrm>
          <a:prstGeom prst="actionButtonHelp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5437939" y="4540323"/>
            <a:ext cx="314971" cy="4581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9429913">
            <a:off x="3795096" y="4621239"/>
            <a:ext cx="519820" cy="29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监控场景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5" y="2731592"/>
            <a:ext cx="4069750" cy="3204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83" y="2731591"/>
            <a:ext cx="4588184" cy="32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监控场景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" y="2781133"/>
            <a:ext cx="8075792" cy="27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3" y="1355119"/>
            <a:ext cx="4091463" cy="306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8" y="1355120"/>
            <a:ext cx="4091463" cy="30685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8796" y="4580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2401" y="458367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迁移之后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3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3" y="1355119"/>
            <a:ext cx="4091463" cy="30685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8" y="1355119"/>
            <a:ext cx="4091463" cy="30685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8796" y="4580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2401" y="458367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迁移之后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7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3" y="1355119"/>
            <a:ext cx="4091463" cy="3068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8" y="1355119"/>
            <a:ext cx="4091463" cy="30685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28796" y="45802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2401" y="458367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迁移之后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903" y="3954162"/>
            <a:ext cx="1314623" cy="263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87508" y="3954161"/>
            <a:ext cx="1314623" cy="263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89438" y="1412789"/>
            <a:ext cx="1314623" cy="263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363730" y="1388075"/>
            <a:ext cx="1314623" cy="263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3.2 </a:t>
            </a:r>
            <a:r>
              <a:rPr lang="zh-CN" altLang="en-US" dirty="0" smtClean="0">
                <a:solidFill>
                  <a:srgbClr val="FF0000"/>
                </a:solidFill>
              </a:rPr>
              <a:t>经典场景迁移标准数据集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经典场景迁移基准数据库</a:t>
            </a:r>
            <a:r>
              <a:rPr lang="en-US" altLang="zh-CN" dirty="0" smtClean="0"/>
              <a:t>– Office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原场景：</a:t>
            </a:r>
            <a:r>
              <a:rPr lang="en-US" altLang="zh-CN" dirty="0" smtClean="0"/>
              <a:t>Amazon</a:t>
            </a:r>
          </a:p>
          <a:p>
            <a:r>
              <a:rPr lang="zh-CN" altLang="en-US" dirty="0" smtClean="0"/>
              <a:t>待迁移场景：</a:t>
            </a:r>
            <a:r>
              <a:rPr lang="en-US" altLang="zh-CN" dirty="0" smtClean="0"/>
              <a:t>Webcam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3735"/>
            <a:ext cx="9117584" cy="32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经典场景迁移基准数据库</a:t>
            </a:r>
            <a:r>
              <a:rPr lang="en-US" altLang="zh-CN" dirty="0" smtClean="0"/>
              <a:t>– Office Dataset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40" y="2788364"/>
            <a:ext cx="7328879" cy="32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本文的贡献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构建了人物检测中无监督场景迁移的框架。</a:t>
            </a:r>
            <a:endParaRPr lang="en-US" altLang="zh-CN" dirty="0" smtClean="0"/>
          </a:p>
          <a:p>
            <a:r>
              <a:rPr lang="zh-CN" altLang="en-US" dirty="0" smtClean="0"/>
              <a:t>通过迭代算法自适应的选择待迁移场景中的正例。</a:t>
            </a:r>
            <a:endParaRPr lang="en-US" altLang="zh-CN" dirty="0" smtClean="0"/>
          </a:p>
          <a:p>
            <a:r>
              <a:rPr lang="zh-CN" altLang="en-US" dirty="0" smtClean="0"/>
              <a:t>提出了将最后一层全连通层拆分为两个子层的想法，以取得更好的无监督正则化正则化效果。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z="4800" dirty="0" smtClean="0"/>
              <a:t>Thanks!</a:t>
            </a:r>
            <a:br>
              <a:rPr lang="en-US" altLang="zh-CN" sz="4800" dirty="0" smtClean="0"/>
            </a:br>
            <a:r>
              <a:rPr lang="en-US" altLang="zh-CN" sz="4800" dirty="0" smtClean="0"/>
              <a:t>Q &amp; A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7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5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1.1 </a:t>
            </a:r>
            <a:r>
              <a:rPr lang="zh-CN" altLang="en-US" dirty="0" smtClean="0">
                <a:solidFill>
                  <a:srgbClr val="FF0000"/>
                </a:solidFill>
              </a:rPr>
              <a:t>卷积神经网络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前馈神经网络的方法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7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卷积神经网络</a:t>
            </a:r>
            <a:r>
              <a:rPr lang="en-US" altLang="zh-CN" dirty="0"/>
              <a:t>+</a:t>
            </a:r>
            <a:r>
              <a:rPr lang="zh-CN" altLang="en-US" dirty="0"/>
              <a:t>前馈神经网络的方法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186" y="2272479"/>
            <a:ext cx="7837867" cy="3599316"/>
          </a:xfrm>
        </p:spPr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张图片</a:t>
            </a:r>
            <a:r>
              <a:rPr lang="zh-CN" altLang="en-US" dirty="0"/>
              <a:t>和多个可能的区域被输入到网络中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每</a:t>
            </a:r>
            <a:r>
              <a:rPr lang="zh-CN" altLang="en-US" dirty="0"/>
              <a:t>一个可能的区域</a:t>
            </a:r>
            <a:r>
              <a:rPr lang="zh-CN" altLang="en-US" dirty="0" smtClean="0"/>
              <a:t>都通过</a:t>
            </a:r>
            <a:r>
              <a:rPr lang="en-US" altLang="zh-CN" dirty="0"/>
              <a:t>pooling </a:t>
            </a:r>
            <a:r>
              <a:rPr lang="zh-CN" altLang="en-US" dirty="0"/>
              <a:t>层得到一个固定大小的特征图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特征图连接到全连通层来输出物体的类别和</a:t>
            </a:r>
            <a:r>
              <a:rPr lang="zh-CN" altLang="en-US" dirty="0" smtClean="0"/>
              <a:t>细致化</a:t>
            </a:r>
            <a:r>
              <a:rPr lang="zh-CN" altLang="en-US" dirty="0"/>
              <a:t>的区域</a:t>
            </a:r>
            <a:r>
              <a:rPr lang="zh-CN" altLang="en-US" dirty="0" smtClean="0"/>
              <a:t>坐标。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" y="3401095"/>
            <a:ext cx="8673690" cy="3456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46" y="3568271"/>
            <a:ext cx="2745259" cy="31538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64043" y="4118919"/>
            <a:ext cx="724930" cy="766119"/>
          </a:xfrm>
          <a:prstGeom prst="rect">
            <a:avLst/>
          </a:prstGeom>
          <a:noFill/>
          <a:ln w="25400">
            <a:solidFill>
              <a:srgbClr val="C5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4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1.2 </a:t>
            </a:r>
            <a:r>
              <a:rPr lang="zh-CN" altLang="en-US" dirty="0" smtClean="0">
                <a:solidFill>
                  <a:srgbClr val="FF0000"/>
                </a:solidFill>
              </a:rPr>
              <a:t>卷积神经网络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递归神经网络的方法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1.3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12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/>
              <a:t>卷积神经网络</a:t>
            </a:r>
            <a:r>
              <a:rPr lang="en-US" altLang="zh-CN" b="1" dirty="0"/>
              <a:t>+ </a:t>
            </a:r>
            <a:r>
              <a:rPr lang="zh-CN" altLang="en-US" dirty="0"/>
              <a:t>递归神经网络的方法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1" y="2336873"/>
            <a:ext cx="8031050" cy="3599316"/>
          </a:xfrm>
        </p:spPr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张图片被</a:t>
            </a:r>
            <a:r>
              <a:rPr lang="zh-CN" altLang="en-US" dirty="0"/>
              <a:t>输入到网络中，</a:t>
            </a:r>
            <a:endParaRPr lang="en-US" altLang="zh-CN" dirty="0"/>
          </a:p>
          <a:p>
            <a:r>
              <a:rPr lang="zh-CN" altLang="en-US" dirty="0" smtClean="0"/>
              <a:t>将</a:t>
            </a:r>
            <a:r>
              <a:rPr lang="zh-CN" altLang="en-US" dirty="0"/>
              <a:t>特征图连接</a:t>
            </a:r>
            <a:r>
              <a:rPr lang="zh-CN" altLang="en-US" dirty="0" smtClean="0"/>
              <a:t>到递归神经网络来输出一系列物体</a:t>
            </a:r>
            <a:r>
              <a:rPr lang="zh-CN" altLang="en-US" dirty="0"/>
              <a:t>的类别和细致化的区域坐标。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0" y="3414757"/>
            <a:ext cx="8129461" cy="27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检测网络的构建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1.1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前馈神经网络的方法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1.2 </a:t>
            </a:r>
            <a:r>
              <a:rPr lang="zh-CN" altLang="en-US" dirty="0" smtClean="0"/>
              <a:t>卷积神经网络</a:t>
            </a:r>
            <a:r>
              <a:rPr lang="en-US" altLang="zh-CN" dirty="0" smtClean="0"/>
              <a:t>+</a:t>
            </a:r>
            <a:r>
              <a:rPr lang="zh-CN" altLang="en-US" dirty="0" smtClean="0"/>
              <a:t>递归神经网络的方法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1.3 </a:t>
            </a:r>
            <a:r>
              <a:rPr lang="zh-CN" altLang="en-US" dirty="0" smtClean="0">
                <a:solidFill>
                  <a:srgbClr val="FF0000"/>
                </a:solidFill>
              </a:rPr>
              <a:t>实验结果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无监督场景迁移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检测网络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迭代算法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3.3 </a:t>
            </a:r>
            <a:r>
              <a:rPr lang="zh-CN" altLang="en-US" dirty="0" smtClean="0"/>
              <a:t>无监督的正则化函数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实验结果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3.1 </a:t>
            </a:r>
            <a:r>
              <a:rPr lang="zh-CN" altLang="en-US" dirty="0" smtClean="0"/>
              <a:t>监控场景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3.2 </a:t>
            </a:r>
            <a:r>
              <a:rPr lang="zh-CN" altLang="en-US" dirty="0" smtClean="0"/>
              <a:t>经典场景迁移标准数据集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ex_white">
  <a:themeElements>
    <a:clrScheme name="自定义 7">
      <a:dk1>
        <a:srgbClr val="262626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Times New Roman"/>
        <a:ea typeface="华文新魏"/>
        <a:cs typeface=""/>
      </a:majorFont>
      <a:minorFont>
        <a:latin typeface="Times New Roman"/>
        <a:ea typeface="华文楷体"/>
        <a:cs typeface="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x_white" id="{6C1876B5-12C7-4E9D-A104-F85EA4F956C3}" vid="{5747CBB0-A12B-4C41-93C1-63D31E47D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apex_white</Template>
  <TotalTime>367</TotalTime>
  <Words>1078</Words>
  <Application>Microsoft Office PowerPoint</Application>
  <PresentationFormat>全屏显示(4:3)</PresentationFormat>
  <Paragraphs>200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华文楷体</vt:lpstr>
      <vt:lpstr>华文新魏</vt:lpstr>
      <vt:lpstr>Arial</vt:lpstr>
      <vt:lpstr>Times New Roman</vt:lpstr>
      <vt:lpstr>apex_white</vt:lpstr>
      <vt:lpstr>人物检测任务中的无监督 场景迁移</vt:lpstr>
      <vt:lpstr>研究背景和意义</vt:lpstr>
      <vt:lpstr>研究背景和意义</vt:lpstr>
      <vt:lpstr>基本内容</vt:lpstr>
      <vt:lpstr>基本内容</vt:lpstr>
      <vt:lpstr>1.1 卷积神经网络+前馈神经网络的方法</vt:lpstr>
      <vt:lpstr>基本内容</vt:lpstr>
      <vt:lpstr>1.2卷积神经网络+ 递归神经网络的方法</vt:lpstr>
      <vt:lpstr>基本内容</vt:lpstr>
      <vt:lpstr>1.3 实验结果</vt:lpstr>
      <vt:lpstr>1.3 实验结果</vt:lpstr>
      <vt:lpstr>基本内容</vt:lpstr>
      <vt:lpstr>2. 无监督场景迁移</vt:lpstr>
      <vt:lpstr>2. 无监督场景迁移</vt:lpstr>
      <vt:lpstr>2. 无监督场景迁移</vt:lpstr>
      <vt:lpstr>2.2 target stream的迭代算法</vt:lpstr>
      <vt:lpstr>2.2 target stream的迭代算法</vt:lpstr>
      <vt:lpstr>2.2 target stream的迭代算法</vt:lpstr>
      <vt:lpstr>2.2 target stream的迭代算法</vt:lpstr>
      <vt:lpstr>2.2 target stream的迭代算法</vt:lpstr>
      <vt:lpstr>2.2 target stream的迭代算法</vt:lpstr>
      <vt:lpstr>2.3 无监督的正则化函数</vt:lpstr>
      <vt:lpstr>2.3 无监督的正则化函数</vt:lpstr>
      <vt:lpstr>2.3 无监督的正则化函数</vt:lpstr>
      <vt:lpstr>2.3 无监督的正则化函数</vt:lpstr>
      <vt:lpstr>2.3 无监督的正则化函数</vt:lpstr>
      <vt:lpstr>2.3 无监督的正则化函数</vt:lpstr>
      <vt:lpstr>基本内容</vt:lpstr>
      <vt:lpstr>3.1 监控场景</vt:lpstr>
      <vt:lpstr>3.1 监控场景</vt:lpstr>
      <vt:lpstr>3.1 监控场景</vt:lpstr>
      <vt:lpstr>PowerPoint 演示文稿</vt:lpstr>
      <vt:lpstr>PowerPoint 演示文稿</vt:lpstr>
      <vt:lpstr>PowerPoint 演示文稿</vt:lpstr>
      <vt:lpstr>基本内容</vt:lpstr>
      <vt:lpstr>3.2 经典场景迁移基准数据库– Office Dataset</vt:lpstr>
      <vt:lpstr>3.2 经典场景迁移基准数据库– Office Dataset</vt:lpstr>
      <vt:lpstr>本文的贡献</vt:lpstr>
      <vt:lpstr>Thanks! Q &amp; A</vt:lpstr>
    </vt:vector>
  </TitlesOfParts>
  <Company>ApexLab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Lihang</dc:creator>
  <cp:lastModifiedBy>Liu Lihang</cp:lastModifiedBy>
  <cp:revision>32</cp:revision>
  <dcterms:created xsi:type="dcterms:W3CDTF">2016-06-06T14:28:14Z</dcterms:created>
  <dcterms:modified xsi:type="dcterms:W3CDTF">2016-06-14T12:59:52Z</dcterms:modified>
</cp:coreProperties>
</file>